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  <p:embeddedFont>
      <p:font typeface="DM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MSans-italic.fntdata"/><Relationship Id="rId61" Type="http://schemas.openxmlformats.org/officeDocument/2006/relationships/font" Target="fonts/DMSans-bold.fntdata"/><Relationship Id="rId20" Type="http://schemas.openxmlformats.org/officeDocument/2006/relationships/slide" Target="slides/slide15.xml"/><Relationship Id="rId63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DM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7026f377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7026f377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7026f377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7026f377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7026f377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7026f377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mostrar en vivo compartiendo pantalla.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7026f377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7026f377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en vivo compartiendo pantalla.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en vivo compartiendo pantalla.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en vivo compartiendo pantalla.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en vivo compartiendo pantalla.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026f377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026f377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codear en vivo el ejemplo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7026f377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7026f377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explicar codeando en vivo los ejemplos y explicar qué ha pasado al utilizar con múltiples ifs anidados.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7026f377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7026f377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El resultado es: </a:t>
            </a:r>
            <a: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"A es igual a cinco"</a:t>
            </a:r>
            <a:b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codear en vivo compartiendo pantalla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codear en vivo compartiendo pantalla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explicar con un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f4a3817e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f4a3817e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7026f377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7026f377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edad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edad?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edad &lt;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print 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menor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mayor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nombre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"¿Cómo te llamas?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preferencia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preferencia (M o C)?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genero ==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&lt;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&gt;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f4a381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f4a381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7026f37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7026f3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20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2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app.diagrams.net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slide" Target="/ppt/slides/slide1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5" Type="http://schemas.openxmlformats.org/officeDocument/2006/relationships/hyperlink" Target="https://colab.research.google.com/drive/1ftSlJuTcJYAqDo9F2631CMj4mTYMZa-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hyperlink" Target="https://colab.research.google.com/drive/10tzHqKm0UiSacoGm2JTkRQ_5nbB9SbYh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hyperlink" Target="https://pythones.net/programacion-en-python-fundamentos/#Pseudocodigo_y_Diagramas_de_flujo" TargetMode="External"/><Relationship Id="rId5" Type="http://schemas.openxmlformats.org/officeDocument/2006/relationships/hyperlink" Target="http://conocepython.blogspot.com/p/metodos-de-las-listas.html" TargetMode="External"/><Relationship Id="rId6" Type="http://schemas.openxmlformats.org/officeDocument/2006/relationships/hyperlink" Target="https://entrenamiento-python-basico.readthedocs.io/es/latest/leccion3/tipo_tuplas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457725" y="1071050"/>
            <a:ext cx="52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Diagramas de flujo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457725" y="2059225"/>
            <a:ext cx="399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Expresan nuestros algoritmos en forma de diagrama mediante una representación gráfica basada en figuras geométricas que varían según la estructura de código.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app recomendada que se suele utilizar es </a:t>
            </a:r>
            <a:r>
              <a:rPr b="1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Diagrams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750" y="1870488"/>
            <a:ext cx="3892999" cy="22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Condicional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Condicional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473350" y="17557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vida diaria, actuamos de acuerdo a la evaluación de condiciones, de manera mucho más frecuente de lo que en realidad creemos: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el semáforo está en verde, cruzar la calle. Si no, esperar a que el semáforo se ponga en verde.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veces, también evaluamos más de una condición para ejecutar una determinada acción: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llega la factura de la luz y tengo dinero, pagar la factura.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6525" y="1864576"/>
            <a:ext cx="3508125" cy="19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Condicional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457725" y="22116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sentencias de control condicionales, son aquellas que nos permiten evaluar si una o más condiciones se cumplen, para decir qué acción vamos a ejecutar. La evaluación de condiciones, solo puede arrojar 1 de 2 resultados: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True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(verdadero o falso).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575" y="1664925"/>
            <a:ext cx="1813650" cy="18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Condicional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describir la evaluación a realizar sobre una condición, se utilizan los operadores relacionales (==, !=, &gt;, &lt;, etc.). Y, para evaluar más de una condición simultáneamente se utilizan los operadores lógicos (not, and, or).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Las sentencias de control de flujo condicionales se definen mediante el uso de tres palabras claves reservadas: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if (si)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elif (si no, si)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else (si no)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If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Dentro de las sentencias condicionales el if (si) posiblemente sea la más famosa y utilizada en la programación, esto debido a que nos permite controlar el flujo del programa y dividir la ejecución en diferentes caminos.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utilizar esta palabra reservada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if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estamos indicando a Python que queremos ejecutar una porción de código, o bloque de código, solo si se se cumple una determinada condición, es decir, si el resultado es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True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/>
        </p:nvSpPr>
        <p:spPr>
          <a:xfrm>
            <a:off x="473350" y="17557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Primero definimos una variable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le asignamos un valor entero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30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Después, a través del condicional, le decimos que queremos imprimir “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adulto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en pantalla,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se cumple la condición de que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sea mayor o igual a 18.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4527575" y="17557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Veamos el siguiente ejemplo: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 30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edad &gt;= 18: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print('Es un adulto')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True: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('Se cumple la condición')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413263" y="69542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Sentencia If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1" name="Google Shape;251;p43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252" name="Google Shape;252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" name="Google Shape;253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se basa en la sangría (espacio en blanco al comienzo de una línea) para definir el alcance en el código. Otros lenguajes de programación a menudo usan corchetes para este propósito.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El siguiente código nos arrojará un error: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a = 25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b = 50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if b &gt; a: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("b es más grande que a")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Puedes probarlo para verificarlo.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1" name="Google Shape;261;p44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262" name="Google Shape;262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473350" y="1755775"/>
            <a:ext cx="383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Recordemos que Python admite las condiciones lógicas habituales de las matemáticas: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igual a : a == b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es igual a: a != b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Menos que: a &lt; b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Menor o igual que: a &lt;= b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Mayor que: a &gt; b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Mayor o igual que: a &gt;=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4527575" y="17557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odemos apoyarnos del uso de operadores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lógicos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como ser: AND, OR, NOT.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con AND: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195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30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 = 400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&gt; b and c &gt; a: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print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(“Ambas condiciones son verdaderas")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413263" y="69542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2" name="Google Shape;272;p45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273" name="Google Shape;273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473350" y="151955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con OR: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195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50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 = 500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&gt; b or a &gt; c: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print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(“Al menos una de las condiciones es verdadera")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6"/>
          <p:cNvSpPr/>
          <p:nvPr/>
        </p:nvSpPr>
        <p:spPr>
          <a:xfrm>
            <a:off x="413263" y="69542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46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283" name="Google Shape;283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46"/>
          <p:cNvSpPr txBox="1"/>
          <p:nvPr/>
        </p:nvSpPr>
        <p:spPr>
          <a:xfrm>
            <a:off x="4779850" y="1492182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con NOT: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 = 10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not x &gt; 15: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print("False")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Controladores de Flujo </a:t>
            </a: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04.</a:t>
            </a:r>
            <a:r>
              <a:rPr b="0" i="0" lang="es-419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/>
        </p:nvSpPr>
        <p:spPr>
          <a:xfrm>
            <a:off x="473350" y="1519555"/>
            <a:ext cx="6133190" cy="3300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en una sola linea – Ejemplo 1: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150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35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&gt; b: print(“a es mayor que b")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en una sola linea – Ejemplo 2: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150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print("A") if a &gt; b else print("B")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en una sola linea – Ejemplo 3: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= 150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= 330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print("A") if a &gt; b else print("=") if a == b else print("B")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413263" y="69542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3" name="Google Shape;293;p47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294" name="Google Shape;294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Else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Else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457725" y="16020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Dentro de las sentencias condicionales el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else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(sino) es una especie de “hermano”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cual se puede encadenar al final de un bloque de código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if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comprobar los casos contrarios, es decir los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False.</a:t>
            </a:r>
            <a:b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utilizar esta palabra reservada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else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le estamos indicando a Python que queremos ejecutar una porción de código, o bloque de código, sólo si no se cumple ninguna de las condiciones antes dichas, es decir, si el resultado es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siempre.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000" y="1785616"/>
            <a:ext cx="1932050" cy="19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4169513" y="17318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0"/>
          <p:cNvSpPr/>
          <p:nvPr/>
        </p:nvSpPr>
        <p:spPr>
          <a:xfrm>
            <a:off x="6716840" y="17318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50"/>
          <p:cNvCxnSpPr>
            <a:stCxn id="312" idx="6"/>
            <a:endCxn id="313" idx="2"/>
          </p:cNvCxnSpPr>
          <p:nvPr/>
        </p:nvCxnSpPr>
        <p:spPr>
          <a:xfrm>
            <a:off x="4756613" y="20254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50"/>
          <p:cNvSpPr txBox="1"/>
          <p:nvPr/>
        </p:nvSpPr>
        <p:spPr>
          <a:xfrm>
            <a:off x="3487625" y="2591825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Primero definimos una variable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le asignamos un valor entero 24.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5368450" y="2591075"/>
            <a:ext cx="33648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Después, a través del condicional, le preguntamos si el número es mayor a 36, si es así, queremos imprimir “El número es más grande” en pantalla, de lo contrario queremos que imprima “El número es más chico”.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0"/>
          <p:cNvSpPr txBox="1"/>
          <p:nvPr/>
        </p:nvSpPr>
        <p:spPr>
          <a:xfrm>
            <a:off x="6803288" y="17252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0"/>
          <p:cNvSpPr txBox="1"/>
          <p:nvPr/>
        </p:nvSpPr>
        <p:spPr>
          <a:xfrm>
            <a:off x="4255925" y="17252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i="0" sz="3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473350" y="1172225"/>
            <a:ext cx="2926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Veamos el siguiente ejemplo: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numero =  24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numero &gt; 36: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print("El número es grande")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else: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print("El número es chico")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0" name="Google Shape;320;p50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321" name="Google Shape;321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50"/>
          <p:cNvSpPr/>
          <p:nvPr/>
        </p:nvSpPr>
        <p:spPr>
          <a:xfrm>
            <a:off x="473350" y="719150"/>
            <a:ext cx="1713000" cy="114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473350" y="468275"/>
            <a:ext cx="191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ELSE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If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51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de cómo podemos trabajar con múltiples ifs anidados: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1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 = 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if x &gt; 10: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print("por encima de diez,")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if x &gt; 20: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print("y también por encima de 20!")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else: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print("pero no por encima de 20")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2: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x = 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if x &gt; 10: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print("por encima de diez,")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if x &gt; 20: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print("y también por encima de 20!")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else: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print("pero no por encima de 20")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Elif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457725" y="16020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última sentencia condicional que podemos encontrar es el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elif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si no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si), también podríamos decir que es un hermano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if,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ya que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utiliza en continuación al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poder encadenar muchísimas más comprobaciones.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utilizar esta palabra reservada elif le estamos indicando a Python que queremos ejecutar una porción de código, o bloque de código,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la condición anterior no se cumple, es decir, si el resultado del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algún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fue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3600" y="1927363"/>
            <a:ext cx="1819825" cy="18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55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355" name="Google Shape;355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55"/>
          <p:cNvSpPr/>
          <p:nvPr/>
        </p:nvSpPr>
        <p:spPr>
          <a:xfrm>
            <a:off x="473350" y="719150"/>
            <a:ext cx="1713000" cy="114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5"/>
          <p:cNvSpPr txBox="1"/>
          <p:nvPr/>
        </p:nvSpPr>
        <p:spPr>
          <a:xfrm>
            <a:off x="473350" y="468275"/>
            <a:ext cx="191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ELIF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1118475" y="1077700"/>
            <a:ext cx="4465800" cy="27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lang="es-419" sz="1150">
                <a:solidFill>
                  <a:srgbClr val="D53AA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s-419" sz="1150">
                <a:solidFill>
                  <a:srgbClr val="D53AA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150">
              <a:solidFill>
                <a:srgbClr val="D53AA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50">
                <a:solidFill>
                  <a:srgbClr val="066DA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== </a:t>
            </a:r>
            <a:r>
              <a:rPr lang="es-419" sz="1150">
                <a:solidFill>
                  <a:srgbClr val="D53AA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1150">
              <a:solidFill>
                <a:srgbClr val="88888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50">
                <a:solidFill>
                  <a:srgbClr val="40424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"A es igual a cuatro"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888888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50">
                <a:solidFill>
                  <a:srgbClr val="066DA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== </a:t>
            </a:r>
            <a:r>
              <a:rPr lang="es-419" sz="1150">
                <a:solidFill>
                  <a:srgbClr val="D53AA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50">
                <a:solidFill>
                  <a:srgbClr val="40424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"A es igual a cinco"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444444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50">
                <a:solidFill>
                  <a:srgbClr val="066DA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== </a:t>
            </a:r>
            <a:r>
              <a:rPr lang="es-419" sz="1150">
                <a:solidFill>
                  <a:srgbClr val="D53AA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50">
                <a:solidFill>
                  <a:srgbClr val="40424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"A es igual a seis"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444444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50">
                <a:solidFill>
                  <a:srgbClr val="066DA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1300" marR="50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50">
                <a:solidFill>
                  <a:srgbClr val="40424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15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150">
                <a:solidFill>
                  <a:srgbClr val="2D47E6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"No se cumple la condición"</a:t>
            </a:r>
            <a:r>
              <a:rPr lang="es-419" sz="1150">
                <a:solidFill>
                  <a:srgbClr val="444444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444444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5372000" y="1294200"/>
            <a:ext cx="318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Como podemos observar, la primera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condición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valida si A es igual a 4, como esto no es verdadero, se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evalúa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la siguiente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condición,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si A es igual a 5, si no A es igual a 6? 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Finalmente, se define un bloque else por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default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que se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ejecutará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cuando ninguna de las condiciones anteriores sea verdadera.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Pregunta!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¿Cuál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sería</a:t>
            </a:r>
            <a:r>
              <a:rPr lang="es-419">
                <a:latin typeface="DM Sans"/>
                <a:ea typeface="DM Sans"/>
                <a:cs typeface="DM Sans"/>
                <a:sym typeface="DM Sans"/>
              </a:rPr>
              <a:t> el resultado de este ejemplo?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/>
        </p:nvSpPr>
        <p:spPr>
          <a:xfrm>
            <a:off x="473350" y="1755775"/>
            <a:ext cx="3834600" cy="2054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comando =  "SALIR"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comando == "ENTRAR":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print("Bienvenido al sistema.")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elif comando == "SALUDO":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print("Hola! ¿Cómo estás?")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elif comando == "SALIR":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print("Saliendo del sistema.")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print("No se reconoce el comando.")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4527575" y="17557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Básicamente nos sirve para poder darle múltiples opciones al programa.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" name="Google Shape;367;p56"/>
          <p:cNvGrpSpPr/>
          <p:nvPr/>
        </p:nvGrpSpPr>
        <p:grpSpPr>
          <a:xfrm>
            <a:off x="8394894" y="161854"/>
            <a:ext cx="587130" cy="587130"/>
            <a:chOff x="473351" y="619523"/>
            <a:chExt cx="738900" cy="738900"/>
          </a:xfrm>
        </p:grpSpPr>
        <p:sp>
          <p:nvSpPr>
            <p:cNvPr id="368" name="Google Shape;368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9" name="Google Shape;369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5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qué sirve la sentencia Elif?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30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7" name="Google Shape;137;p30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30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9" name="Google Shape;139;p30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30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1" name="Google Shape;141;p30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30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Controladores de Flujo </a:t>
            </a:r>
            <a:r>
              <a:rPr b="1" lang="es-419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3" name="Google Shape;143;p30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30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0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30"/>
          <p:cNvSpPr txBox="1"/>
          <p:nvPr/>
        </p:nvSpPr>
        <p:spPr>
          <a:xfrm>
            <a:off x="5955750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iterativas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13693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-419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Operador y</a:t>
            </a:r>
            <a:r>
              <a:rPr b="1" i="0" lang="es-419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expresiones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1536150" y="2972363"/>
            <a:ext cx="16461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Operadores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-419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36553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Controladores de Flujo </a:t>
            </a:r>
            <a:r>
              <a:rPr b="1" lang="es-419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37459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Condicional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Else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-419" sz="12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7"/>
          <p:cNvPicPr preferRelativeResize="0"/>
          <p:nvPr/>
        </p:nvPicPr>
        <p:blipFill rotWithShape="1">
          <a:blip r:embed="rId3">
            <a:alphaModFix/>
          </a:blip>
          <a:srcRect b="0" l="6549" r="18073" t="0"/>
          <a:stretch/>
        </p:blipFill>
        <p:spPr>
          <a:xfrm>
            <a:off x="1914950" y="289100"/>
            <a:ext cx="5314099" cy="4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8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81" name="Google Shape;381;p58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2" name="Google Shape;382;p58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58"/>
          <p:cNvSpPr txBox="1"/>
          <p:nvPr/>
        </p:nvSpPr>
        <p:spPr>
          <a:xfrm>
            <a:off x="457350" y="1439575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Cuando se tiene varios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if’s 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 ven las múltiples condiciones y si todo está bien, nos mostrará el resultado de cada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 embargo, en el caso de múltiples </a:t>
            </a:r>
            <a:r>
              <a:rPr b="1" i="0" lang="es-419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comprueba las condiciones de arriba a abajo hasta que se cumpla una de ellas, y de ser así, las demás no se comprueban.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-419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3" name="Google Shape;3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99" name="Google Shape;399;p6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6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6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6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20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987300" y="2947538"/>
            <a:ext cx="71694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6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409" name="Google Shape;409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0" name="Google Shape;410;p6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61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 txBox="1"/>
          <p:nvPr/>
        </p:nvSpPr>
        <p:spPr>
          <a:xfrm>
            <a:off x="549525" y="27109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Trabajarán con el notebook de clase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Clase_4.ipynb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Para los años que no pertenezcan a ninguna generación, se deberá colocar: “No existe generación asociada”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/>
        </p:nvSpPr>
        <p:spPr>
          <a:xfrm>
            <a:off x="1461300" y="9955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rgbClr val="FFFFFE"/>
                </a:highlight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highlight>
                <a:srgbClr val="FFFFF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0" name="Google Shape;4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518" y="1086406"/>
            <a:ext cx="6316980" cy="350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6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26" name="Google Shape;426;p6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6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63"/>
          <p:cNvSpPr txBox="1"/>
          <p:nvPr/>
        </p:nvSpPr>
        <p:spPr>
          <a:xfrm>
            <a:off x="987300" y="408535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3"/>
          <p:cNvSpPr txBox="1"/>
          <p:nvPr/>
        </p:nvSpPr>
        <p:spPr>
          <a:xfrm>
            <a:off x="987300" y="3428897"/>
            <a:ext cx="71694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sp>
        <p:nvSpPr>
          <p:cNvPr id="430" name="Google Shape;430;p6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Crédito Bancario</a:t>
            </a:r>
            <a:endParaRPr b="1" i="0" sz="4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870" y="0"/>
            <a:ext cx="342313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4"/>
          <p:cNvGrpSpPr/>
          <p:nvPr/>
        </p:nvGrpSpPr>
        <p:grpSpPr>
          <a:xfrm>
            <a:off x="551833" y="140637"/>
            <a:ext cx="431074" cy="431074"/>
            <a:chOff x="974706" y="2467173"/>
            <a:chExt cx="738900" cy="738900"/>
          </a:xfrm>
        </p:grpSpPr>
        <p:sp>
          <p:nvSpPr>
            <p:cNvPr id="437" name="Google Shape;437;p6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6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64"/>
          <p:cNvSpPr txBox="1"/>
          <p:nvPr/>
        </p:nvSpPr>
        <p:spPr>
          <a:xfrm>
            <a:off x="470970" y="655197"/>
            <a:ext cx="49872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pic>
        <p:nvPicPr>
          <p:cNvPr id="440" name="Google Shape;44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4"/>
          <p:cNvSpPr txBox="1"/>
          <p:nvPr/>
        </p:nvSpPr>
        <p:spPr>
          <a:xfrm>
            <a:off x="561889" y="1856221"/>
            <a:ext cx="4987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aprobar un crédito, el cliente debe ser mayor de edad. Además, debe tener una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el sistema financiero de mínimo 3 años y un ingreso mayor a 2500 dólares.  En caso no tenga la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suficiente, su ingreso mensual debe ser como mínimo 4000 dólares. Si no cumple ninguna de las condiciones, no se aprueba el crédito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iniciales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15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= 10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ingreso = 1500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64"/>
          <p:cNvSpPr txBox="1"/>
          <p:nvPr/>
        </p:nvSpPr>
        <p:spPr>
          <a:xfrm>
            <a:off x="1025036" y="14061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6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48" name="Google Shape;448;p6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9" name="Google Shape;449;p6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65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6"/>
          <p:cNvPicPr preferRelativeResize="0"/>
          <p:nvPr/>
        </p:nvPicPr>
        <p:blipFill rotWithShape="1">
          <a:blip r:embed="rId3">
            <a:alphaModFix/>
          </a:blip>
          <a:srcRect b="0" l="58641" r="0" t="0"/>
          <a:stretch/>
        </p:blipFill>
        <p:spPr>
          <a:xfrm>
            <a:off x="5952300" y="0"/>
            <a:ext cx="31917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66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458" name="Google Shape;458;p6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Google Shape;459;p66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6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1" name="Google Shape;46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/>
          <p:nvPr/>
        </p:nvSpPr>
        <p:spPr>
          <a:xfrm>
            <a:off x="549525" y="1872738"/>
            <a:ext cx="4987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curso se ha dividido en dos grupos diferentes: A y B de acuerdo al nombre y a una preferencia (Marvel o Capcom).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está formado por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Marvel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anterior a la 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los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Capcom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posterior a la 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por el resto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Escribir un programa que pregunte al usuario su nombre y preferencia, y muestre por pantalla el grupo que le corresponde.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¿Cómo te llamas?  Alan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¿Cuál es tu preferencia (M o C)?  C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 grupo es B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preguntarle al usuario, recuerda usar input.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3" name="Google Shape;463;p6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66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Ejemplo: </a:t>
            </a:r>
            <a:r>
              <a:rPr b="0" i="0" lang="es-419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Desafío</a:t>
            </a:r>
            <a:endParaRPr b="0" i="1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flujo y 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2690547" y="2054750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sus funcionalidades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05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2690561" y="2607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2" name="Google Shape;162;p31"/>
          <p:cNvCxnSpPr>
            <a:stCxn id="156" idx="2"/>
            <a:endCxn id="158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31"/>
          <p:cNvCxnSpPr>
            <a:stCxn id="158" idx="2"/>
          </p:cNvCxnSpPr>
          <p:nvPr/>
        </p:nvCxnSpPr>
        <p:spPr>
          <a:xfrm flipH="1" rot="-5400000">
            <a:off x="2083276" y="2563038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385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2690561" y="314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 if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6" name="Google Shape;166;p31"/>
          <p:cNvCxnSpPr/>
          <p:nvPr/>
        </p:nvCxnSpPr>
        <p:spPr>
          <a:xfrm flipH="1" rot="-5400000">
            <a:off x="2083275" y="30964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0" name="Google Shape;470;p67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471" name="Google Shape;471;p6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6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68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479" name="Google Shape;479;p6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p68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6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457350" y="1725800"/>
            <a:ext cx="38346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Pseudocódigo y Diagramas de flujo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Funciones Listas</a:t>
            </a:r>
            <a:r>
              <a:rPr b="0" i="0" lang="es-419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Tipo Tuplas</a:t>
            </a:r>
            <a:r>
              <a:rPr b="0" i="0" lang="es-419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70"/>
          <p:cNvSpPr txBox="1"/>
          <p:nvPr/>
        </p:nvSpPr>
        <p:spPr>
          <a:xfrm>
            <a:off x="2109143" y="2502363"/>
            <a:ext cx="4925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3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-419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el flujo?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457725" y="2211625"/>
            <a:ext cx="4382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Veremos cómo controlar el flujo con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pero antes de eso, ¿Qué es el flujo?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flujo es </a:t>
            </a:r>
            <a:r>
              <a:rPr b="0" i="0" lang="es-419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una forma de entender la sucesión de las instrucciones de un programa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estas instrucciones se ejecutan una después de otras de forma ordenada y suelen tener el objetivo final de manipular información.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675" y="2392450"/>
            <a:ext cx="3601851" cy="16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631575" y="1809950"/>
            <a:ext cx="438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embargo, para manipular datos no es suficiente con realizar cálculos o resolver expresiones,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necesitamos que de alguna forma nuestro programa pueda elegir, que sepa cómo actuar en función de determinadas situaciones, o incluso repetir una tarea si es necesario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estas situaciones, existen las sentencias de control de flujo.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4550" y="1612350"/>
            <a:ext cx="1918799" cy="19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el flujo?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Sentencias de control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473350" y="17557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dividen en dos tipos, las de control condicional y las de control iterativo. (A las siguientes imágenes se le denomina diagrama de flujo)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4527575" y="17557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Nos centraremos en las sentencias de control condicional.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50" y="2708500"/>
            <a:ext cx="6516976" cy="1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